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9"/>
  </p:notesMasterIdLst>
  <p:handoutMasterIdLst>
    <p:handoutMasterId r:id="rId20"/>
  </p:handoutMasterIdLst>
  <p:sldIdLst>
    <p:sldId id="256" r:id="rId2"/>
    <p:sldId id="257" r:id="rId3"/>
    <p:sldId id="258" r:id="rId4"/>
    <p:sldId id="259" r:id="rId5"/>
    <p:sldId id="260" r:id="rId6"/>
    <p:sldId id="262" r:id="rId7"/>
    <p:sldId id="261" r:id="rId8"/>
    <p:sldId id="267" r:id="rId9"/>
    <p:sldId id="265" r:id="rId10"/>
    <p:sldId id="266" r:id="rId11"/>
    <p:sldId id="268" r:id="rId12"/>
    <p:sldId id="263" r:id="rId13"/>
    <p:sldId id="272" r:id="rId14"/>
    <p:sldId id="271" r:id="rId15"/>
    <p:sldId id="269" r:id="rId16"/>
    <p:sldId id="270" r:id="rId17"/>
    <p:sldId id="264" r:id="rId1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41034"/>
    <a:srgbClr val="0000FF"/>
    <a:srgbClr val="FF0000"/>
    <a:srgbClr val="3333FF"/>
    <a:srgbClr val="000000"/>
    <a:srgbClr val="335ED3"/>
    <a:srgbClr val="BEBEBE"/>
    <a:srgbClr val="33CC33"/>
    <a:srgbClr val="008000"/>
    <a:srgbClr val="3A3A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261" autoAdjust="0"/>
  </p:normalViewPr>
  <p:slideViewPr>
    <p:cSldViewPr>
      <p:cViewPr varScale="1">
        <p:scale>
          <a:sx n="63" d="100"/>
          <a:sy n="63" d="100"/>
        </p:scale>
        <p:origin x="-448" y="-11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74" d="100"/>
          <a:sy n="74" d="100"/>
        </p:scale>
        <p:origin x="-169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handoutMaster" Target="handoutMasters/handout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6FBB7CAA-C2A6-9743-9D05-6802D73F239A}" type="datetime1">
              <a:rPr lang="en-US" altLang="en-US" smtClean="0"/>
              <a:t>11/19/14</a:t>
            </a:fld>
            <a:endParaRPr lang="en-US" alt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B4E78DD6-8A4B-4EFD-ABEF-3ADAC6699686}" type="slidenum">
              <a:rPr lang="en-US" altLang="en-US"/>
              <a:pPr/>
              <a:t>‹#›</a:t>
            </a:fld>
            <a:endParaRPr lang="en-US" altLang="en-US"/>
          </a:p>
        </p:txBody>
      </p:sp>
    </p:spTree>
    <p:extLst>
      <p:ext uri="{BB962C8B-B14F-4D97-AF65-F5344CB8AC3E}">
        <p14:creationId xmlns:p14="http://schemas.microsoft.com/office/powerpoint/2010/main" val="306940074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vl1pPr>
          </a:lstStyle>
          <a:p>
            <a:endParaRPr lang="en-US" alt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79564A84-B112-C44D-B785-C73F6FD8703D}" type="datetime1">
              <a:rPr lang="en-US" altLang="en-US" smtClean="0"/>
              <a:t>11/19/14</a:t>
            </a:fld>
            <a:endParaRPr lang="en-US"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vl1pPr>
          </a:lstStyle>
          <a:p>
            <a:endParaRPr lang="en-US" alt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C2D79F1F-D63A-4E05-8FDF-01DA035031CB}" type="slidenum">
              <a:rPr lang="en-US" altLang="en-US"/>
              <a:pPr/>
              <a:t>‹#›</a:t>
            </a:fld>
            <a:endParaRPr lang="en-US" altLang="en-US"/>
          </a:p>
        </p:txBody>
      </p:sp>
    </p:spTree>
    <p:extLst>
      <p:ext uri="{BB962C8B-B14F-4D97-AF65-F5344CB8AC3E}">
        <p14:creationId xmlns:p14="http://schemas.microsoft.com/office/powerpoint/2010/main" val="53358810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a:t>
            </a:fld>
            <a:endParaRPr lang="en-US" altLang="en-US"/>
          </a:p>
        </p:txBody>
      </p:sp>
    </p:spTree>
    <p:extLst>
      <p:ext uri="{BB962C8B-B14F-4D97-AF65-F5344CB8AC3E}">
        <p14:creationId xmlns:p14="http://schemas.microsoft.com/office/powerpoint/2010/main" val="1929357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14</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15</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16</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17</a:t>
            </a:fld>
            <a:endParaRPr lang="en-US" altLang="en-US"/>
          </a:p>
        </p:txBody>
      </p:sp>
    </p:spTree>
    <p:extLst>
      <p:ext uri="{BB962C8B-B14F-4D97-AF65-F5344CB8AC3E}">
        <p14:creationId xmlns:p14="http://schemas.microsoft.com/office/powerpoint/2010/main" val="2372937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Investigate</a:t>
            </a:r>
            <a:r>
              <a:rPr lang="en-US" baseline="0" dirty="0" smtClean="0"/>
              <a:t> the role of homemade cooking through reference searches and user study</a:t>
            </a:r>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4</a:t>
            </a:fld>
            <a:endParaRPr lang="en-US" altLang="en-US"/>
          </a:p>
        </p:txBody>
      </p:sp>
    </p:spTree>
    <p:extLst>
      <p:ext uri="{BB962C8B-B14F-4D97-AF65-F5344CB8AC3E}">
        <p14:creationId xmlns:p14="http://schemas.microsoft.com/office/powerpoint/2010/main" val="4036683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6</a:t>
            </a:fld>
            <a:endParaRPr lang="en-US" altLang="en-US"/>
          </a:p>
        </p:txBody>
      </p:sp>
    </p:spTree>
    <p:extLst>
      <p:ext uri="{BB962C8B-B14F-4D97-AF65-F5344CB8AC3E}">
        <p14:creationId xmlns:p14="http://schemas.microsoft.com/office/powerpoint/2010/main" val="39786540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miriam</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8</a:t>
            </a:fld>
            <a:endParaRPr lang="en-US" altLang="en-US"/>
          </a:p>
        </p:txBody>
      </p:sp>
    </p:spTree>
    <p:extLst>
      <p:ext uri="{BB962C8B-B14F-4D97-AF65-F5344CB8AC3E}">
        <p14:creationId xmlns:p14="http://schemas.microsoft.com/office/powerpoint/2010/main" val="2835960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9</a:t>
            </a:fld>
            <a:endParaRPr lang="en-US" altLang="en-US"/>
          </a:p>
        </p:txBody>
      </p:sp>
    </p:spTree>
    <p:extLst>
      <p:ext uri="{BB962C8B-B14F-4D97-AF65-F5344CB8AC3E}">
        <p14:creationId xmlns:p14="http://schemas.microsoft.com/office/powerpoint/2010/main" val="2559249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Details on key observations (for myself during </a:t>
            </a:r>
            <a:r>
              <a:rPr lang="en-US" dirty="0" err="1" smtClean="0"/>
              <a:t>preso</a:t>
            </a:r>
            <a:r>
              <a:rPr lang="en-US" dirty="0" smtClean="0"/>
              <a:t>):</a:t>
            </a:r>
          </a:p>
          <a:p>
            <a:r>
              <a:rPr lang="en-US" dirty="0" smtClean="0"/>
              <a:t>1) Recipe instructions contained no steps to prepare "prepped" ingredients, nor did estimated prep time account for preparation of these ingredients. (e.g. Baked spaghetti squash, listed as an ingredient, required significant preparation).</a:t>
            </a:r>
          </a:p>
          <a:p>
            <a:r>
              <a:rPr lang="en-US" dirty="0" smtClean="0"/>
              <a:t>2) This suggests subject had to translate the process laid out by the recipe into her own process, implying the process given by the recipe was ineffective ("declarative" vs. "imperative"). This also suggests difficulty in </a:t>
            </a:r>
            <a:r>
              <a:rPr lang="en-US" dirty="0" err="1" smtClean="0"/>
              <a:t>determing</a:t>
            </a:r>
            <a:r>
              <a:rPr lang="en-US" dirty="0" smtClean="0"/>
              <a:t> which step is being executed, and which ingredients are involved in that step. Also, double checked past steps to ensure no mistakes were made (do what she can to correct at current step).</a:t>
            </a:r>
          </a:p>
          <a:p>
            <a:r>
              <a:rPr lang="en-US" dirty="0" smtClean="0"/>
              <a:t>3) Subject had to improvise (determined that any container would suffice to mix liquid/flour mixture with roasted spaghetti squash).</a:t>
            </a:r>
          </a:p>
          <a:p>
            <a:r>
              <a:rPr lang="en-US" dirty="0" smtClean="0"/>
              <a:t>4) -</a:t>
            </a:r>
          </a:p>
          <a:p>
            <a:r>
              <a:rPr lang="en-US" dirty="0" smtClean="0"/>
              <a:t>5) Suggests a desire to minimize cognitive load of learning a new recipe.</a:t>
            </a:r>
          </a:p>
          <a:p>
            <a:r>
              <a:rPr lang="en-US" dirty="0" smtClean="0"/>
              <a:t>6) This suggests significant cognitive processing involved in learning the recipe.</a:t>
            </a:r>
          </a:p>
          <a:p>
            <a:r>
              <a:rPr lang="en-US" dirty="0" smtClean="0"/>
              <a:t>7) Suggests poor instructional design, which can be improved.</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10</a:t>
            </a:fld>
            <a:endParaRPr lang="en-US" altLang="en-US"/>
          </a:p>
        </p:txBody>
      </p:sp>
    </p:spTree>
    <p:extLst>
      <p:ext uri="{BB962C8B-B14F-4D97-AF65-F5344CB8AC3E}">
        <p14:creationId xmlns:p14="http://schemas.microsoft.com/office/powerpoint/2010/main" val="2246843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 on how often the</a:t>
            </a:r>
            <a:r>
              <a:rPr lang="en-US" baseline="0" dirty="0" smtClean="0"/>
              <a:t> ingredient appears in the recipe, we can visually show how much should be used in the current step and how much is expected to be used in later steps. </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11</a:t>
            </a:fld>
            <a:endParaRPr lang="en-US" altLang="en-US"/>
          </a:p>
        </p:txBody>
      </p:sp>
    </p:spTree>
    <p:extLst>
      <p:ext uri="{BB962C8B-B14F-4D97-AF65-F5344CB8AC3E}">
        <p14:creationId xmlns:p14="http://schemas.microsoft.com/office/powerpoint/2010/main" val="607131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12</a:t>
            </a:fld>
            <a:endParaRPr lang="en-US" altLang="en-US"/>
          </a:p>
        </p:txBody>
      </p:sp>
    </p:spTree>
    <p:extLst>
      <p:ext uri="{BB962C8B-B14F-4D97-AF65-F5344CB8AC3E}">
        <p14:creationId xmlns:p14="http://schemas.microsoft.com/office/powerpoint/2010/main" val="7484426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Discuss structure</a:t>
            </a:r>
            <a:r>
              <a:rPr lang="en-US" baseline="0" dirty="0" smtClean="0"/>
              <a:t> of </a:t>
            </a:r>
            <a:r>
              <a:rPr lang="en-US" baseline="0" dirty="0" err="1" smtClean="0"/>
              <a:t>BigOven</a:t>
            </a:r>
            <a:r>
              <a:rPr lang="en-US" baseline="0" dirty="0" smtClean="0"/>
              <a:t> dataset</a:t>
            </a:r>
          </a:p>
          <a:p>
            <a:r>
              <a:rPr lang="en-US" baseline="0" dirty="0" smtClean="0"/>
              <a:t>Preliminary mockup of the interface</a:t>
            </a:r>
            <a:endParaRPr lang="en-US" dirty="0"/>
          </a:p>
        </p:txBody>
      </p:sp>
      <p:sp>
        <p:nvSpPr>
          <p:cNvPr id="4" name="Slide Number Placeholder 3"/>
          <p:cNvSpPr>
            <a:spLocks noGrp="1"/>
          </p:cNvSpPr>
          <p:nvPr>
            <p:ph type="sldNum" sz="quarter" idx="10"/>
          </p:nvPr>
        </p:nvSpPr>
        <p:spPr/>
        <p:txBody>
          <a:bodyPr/>
          <a:lstStyle/>
          <a:p>
            <a:fld id="{C2D79F1F-D63A-4E05-8FDF-01DA035031CB}" type="slidenum">
              <a:rPr lang="en-US" altLang="en-US" smtClean="0"/>
              <a:pPr/>
              <a:t>13</a:t>
            </a:fld>
            <a:endParaRPr lang="en-US" altLang="en-US"/>
          </a:p>
        </p:txBody>
      </p:sp>
    </p:spTree>
    <p:extLst>
      <p:ext uri="{BB962C8B-B14F-4D97-AF65-F5344CB8AC3E}">
        <p14:creationId xmlns:p14="http://schemas.microsoft.com/office/powerpoint/2010/main" val="748442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6" name="Rectangle 2"/>
          <p:cNvSpPr>
            <a:spLocks noGrp="1" noChangeArrowheads="1"/>
          </p:cNvSpPr>
          <p:nvPr>
            <p:ph type="ctrTitle"/>
          </p:nvPr>
        </p:nvSpPr>
        <p:spPr bwMode="auto">
          <a:xfrm>
            <a:off x="457200" y="1295400"/>
            <a:ext cx="8229600" cy="1565275"/>
          </a:xfrm>
          <a:prstGeom prst="rect">
            <a:avLst/>
          </a:prstGeom>
          <a:noFill/>
          <a:ln w="9525">
            <a:noFill/>
            <a:miter lim="800000"/>
            <a:headEnd/>
            <a:tailEnd/>
          </a:ln>
        </p:spPr>
        <p:txBody>
          <a:bodyPr/>
          <a:lstStyle>
            <a:lvl1pPr>
              <a:lnSpc>
                <a:spcPts val="4000"/>
              </a:lnSpc>
              <a:spcAft>
                <a:spcPts val="300"/>
              </a:spcAft>
              <a:defRPr sz="4000">
                <a:latin typeface="Calibri" pitchFamily="34" charset="0"/>
                <a:cs typeface="Calibri" pitchFamily="34" charset="0"/>
              </a:defRPr>
            </a:lvl1pPr>
          </a:lstStyle>
          <a:p>
            <a:pPr lvl="0"/>
            <a:r>
              <a:rPr lang="en-US" noProof="0" smtClean="0"/>
              <a:t>Click to edit Master title style</a:t>
            </a:r>
            <a:endParaRPr lang="en-US" noProof="0" dirty="0"/>
          </a:p>
        </p:txBody>
      </p:sp>
      <p:sp>
        <p:nvSpPr>
          <p:cNvPr id="17" name="Text Placeholder 13"/>
          <p:cNvSpPr>
            <a:spLocks noGrp="1"/>
          </p:cNvSpPr>
          <p:nvPr>
            <p:ph type="body" sz="quarter" idx="13"/>
          </p:nvPr>
        </p:nvSpPr>
        <p:spPr bwMode="auto">
          <a:xfrm>
            <a:off x="1371600" y="3505200"/>
            <a:ext cx="6400800" cy="1371600"/>
          </a:xfrm>
          <a:prstGeom prst="rect">
            <a:avLst/>
          </a:prstGeom>
          <a:noFill/>
          <a:ln w="9525">
            <a:noFill/>
            <a:miter lim="800000"/>
            <a:headEnd/>
            <a:tailEnd/>
          </a:ln>
        </p:spPr>
        <p:txBody>
          <a:bodyPr anchor="ctr"/>
          <a:lstStyle>
            <a:lvl1pPr algn="ctr">
              <a:buNone/>
              <a:defRPr sz="2800" baseline="0">
                <a:latin typeface="Calibri" pitchFamily="34" charset="0"/>
                <a:cs typeface="Calibri" pitchFamily="34" charset="0"/>
              </a:defRPr>
            </a:lvl1pPr>
            <a:lvl2pPr algn="ctr">
              <a:buNone/>
              <a:defRPr/>
            </a:lvl2pPr>
            <a:lvl3pPr algn="ctr">
              <a:buNone/>
              <a:defRPr/>
            </a:lvl3pPr>
            <a:lvl4pPr algn="ctr">
              <a:buNone/>
              <a:defRPr/>
            </a:lvl4pPr>
            <a:lvl5pPr algn="ctr">
              <a:buNone/>
              <a:defRPr/>
            </a:lvl5pPr>
          </a:lstStyle>
          <a:p>
            <a:pPr lvl="0"/>
            <a:r>
              <a:rPr lang="en-US" noProof="0" smtClean="0"/>
              <a:t>Click to edit Master text styles</a:t>
            </a:r>
          </a:p>
        </p:txBody>
      </p:sp>
    </p:spTree>
    <p:extLst>
      <p:ext uri="{BB962C8B-B14F-4D97-AF65-F5344CB8AC3E}">
        <p14:creationId xmlns:p14="http://schemas.microsoft.com/office/powerpoint/2010/main" val="31831239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SzPct val="87000"/>
              <a:defRPr/>
            </a:lvl1pPr>
            <a:lvl2pPr marL="800100" indent="-342900">
              <a:buSzPct val="91000"/>
              <a:defRPr/>
            </a:lvl2pPr>
            <a:lvl3pPr marL="1090613" indent="-290513">
              <a:defRPr/>
            </a:lvl3pPr>
            <a:lvl4pPr marL="1319213" indent="-228600">
              <a:buSzPct val="87000"/>
              <a:defRPr/>
            </a:lvl4pPr>
            <a:lvl5pPr marL="1547813" indent="-228600">
              <a:buSzPct val="870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520340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3174624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44648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734526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689256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598672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extLst>
      <p:ext uri="{BB962C8B-B14F-4D97-AF65-F5344CB8AC3E}">
        <p14:creationId xmlns:p14="http://schemas.microsoft.com/office/powerpoint/2010/main" val="1728155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163479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28600" y="0"/>
            <a:ext cx="86868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endParaRPr lang="en-US" altLang="en-US" dirty="0" smtClean="0"/>
          </a:p>
        </p:txBody>
      </p:sp>
      <p:sp>
        <p:nvSpPr>
          <p:cNvPr id="1027" name="Text Placeholder 2"/>
          <p:cNvSpPr>
            <a:spLocks noGrp="1"/>
          </p:cNvSpPr>
          <p:nvPr>
            <p:ph type="body" idx="1"/>
          </p:nvPr>
        </p:nvSpPr>
        <p:spPr bwMode="auto">
          <a:xfrm>
            <a:off x="228600" y="1066800"/>
            <a:ext cx="86868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endParaRPr lang="en-US" altLang="en-US" dirty="0" smtClean="0"/>
          </a:p>
        </p:txBody>
      </p:sp>
      <p:cxnSp>
        <p:nvCxnSpPr>
          <p:cNvPr id="19" name="Straight Connector 12"/>
          <p:cNvCxnSpPr>
            <a:cxnSpLocks noChangeShapeType="1"/>
          </p:cNvCxnSpPr>
          <p:nvPr/>
        </p:nvCxnSpPr>
        <p:spPr bwMode="auto">
          <a:xfrm>
            <a:off x="0" y="950913"/>
            <a:ext cx="9144000" cy="0"/>
          </a:xfrm>
          <a:prstGeom prst="line">
            <a:avLst/>
          </a:prstGeom>
          <a:noFill/>
          <a:ln w="22225" algn="ctr">
            <a:solidFill>
              <a:srgbClr val="A41034"/>
            </a:solidFill>
            <a:round/>
            <a:headEnd type="none" w="sm" len="sm"/>
            <a:tailEnd type="none" w="sm" len="sm"/>
          </a:ln>
        </p:spPr>
      </p:cxnSp>
      <p:sp>
        <p:nvSpPr>
          <p:cNvPr id="4" name="Slide Number Placeholder 3"/>
          <p:cNvSpPr>
            <a:spLocks noGrp="1"/>
          </p:cNvSpPr>
          <p:nvPr>
            <p:ph type="sldNum" sz="quarter" idx="4"/>
          </p:nvPr>
        </p:nvSpPr>
        <p:spPr>
          <a:xfrm>
            <a:off x="8686800" y="6492875"/>
            <a:ext cx="457200" cy="365125"/>
          </a:xfrm>
          <a:prstGeom prst="rect">
            <a:avLst/>
          </a:prstGeom>
        </p:spPr>
        <p:txBody>
          <a:bodyPr vert="horz" lIns="91440" tIns="45720" rIns="91440" bIns="45720" rtlCol="0" anchor="ctr"/>
          <a:lstStyle>
            <a:lvl1pPr algn="r">
              <a:defRPr sz="1100" b="0">
                <a:solidFill>
                  <a:schemeClr val="tx1">
                    <a:tint val="75000"/>
                  </a:schemeClr>
                </a:solidFill>
                <a:latin typeface="+mn-lt"/>
              </a:defRPr>
            </a:lvl1pPr>
          </a:lstStyle>
          <a:p>
            <a:fld id="{D442F150-E858-0D44-8184-BC56B78C76A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53"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Lst>
  <p:hf hdr="0" ftr="0" dt="0"/>
  <p:txStyles>
    <p:titleStyle>
      <a:lvl1pPr algn="ctr" rtl="0" eaLnBrk="1" fontAlgn="base" hangingPunct="1">
        <a:spcBef>
          <a:spcPct val="0"/>
        </a:spcBef>
        <a:spcAft>
          <a:spcPct val="0"/>
        </a:spcAft>
        <a:defRPr sz="4000" kern="1200">
          <a:solidFill>
            <a:schemeClr val="tx1"/>
          </a:solidFill>
          <a:latin typeface="+mj-lt"/>
          <a:ea typeface="+mj-ea"/>
          <a:cs typeface="+mj-cs"/>
        </a:defRPr>
      </a:lvl1pPr>
      <a:lvl2pPr algn="ctr" rtl="0" eaLnBrk="1" fontAlgn="base" hangingPunct="1">
        <a:spcBef>
          <a:spcPct val="0"/>
        </a:spcBef>
        <a:spcAft>
          <a:spcPct val="0"/>
        </a:spcAft>
        <a:defRPr sz="3600">
          <a:solidFill>
            <a:schemeClr val="tx1"/>
          </a:solidFill>
          <a:latin typeface="Calibri" pitchFamily="34" charset="0"/>
        </a:defRPr>
      </a:lvl2pPr>
      <a:lvl3pPr algn="ctr" rtl="0" eaLnBrk="1" fontAlgn="base" hangingPunct="1">
        <a:spcBef>
          <a:spcPct val="0"/>
        </a:spcBef>
        <a:spcAft>
          <a:spcPct val="0"/>
        </a:spcAft>
        <a:defRPr sz="3600">
          <a:solidFill>
            <a:schemeClr val="tx1"/>
          </a:solidFill>
          <a:latin typeface="Calibri" pitchFamily="34" charset="0"/>
        </a:defRPr>
      </a:lvl3pPr>
      <a:lvl4pPr algn="ctr" rtl="0" eaLnBrk="1" fontAlgn="base" hangingPunct="1">
        <a:spcBef>
          <a:spcPct val="0"/>
        </a:spcBef>
        <a:spcAft>
          <a:spcPct val="0"/>
        </a:spcAft>
        <a:defRPr sz="3600">
          <a:solidFill>
            <a:schemeClr val="tx1"/>
          </a:solidFill>
          <a:latin typeface="Calibri" pitchFamily="34" charset="0"/>
        </a:defRPr>
      </a:lvl4pPr>
      <a:lvl5pPr algn="ctr" rtl="0" eaLnBrk="1" fontAlgn="base" hangingPunct="1">
        <a:spcBef>
          <a:spcPct val="0"/>
        </a:spcBef>
        <a:spcAft>
          <a:spcPct val="0"/>
        </a:spcAft>
        <a:defRPr sz="36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404813" indent="-404813" algn="l" rtl="0" eaLnBrk="1" fontAlgn="base" hangingPunct="1">
        <a:spcBef>
          <a:spcPct val="20000"/>
        </a:spcBef>
        <a:spcAft>
          <a:spcPct val="0"/>
        </a:spcAft>
        <a:buFont typeface="Wingdings" pitchFamily="2" charset="2"/>
        <a:buChar char="§"/>
        <a:defRPr sz="3000" kern="1200">
          <a:solidFill>
            <a:schemeClr val="tx1"/>
          </a:solidFill>
          <a:latin typeface="+mn-lt"/>
          <a:ea typeface="+mn-ea"/>
          <a:cs typeface="+mn-cs"/>
        </a:defRPr>
      </a:lvl1pPr>
      <a:lvl2pPr marL="747713" indent="-342900" algn="l" rtl="0" eaLnBrk="1" fontAlgn="base" hangingPunct="1">
        <a:spcBef>
          <a:spcPct val="20000"/>
        </a:spcBef>
        <a:spcAft>
          <a:spcPct val="0"/>
        </a:spcAft>
        <a:buFont typeface="Calibri" pitchFamily="34" charset="0"/>
        <a:buChar char="─"/>
        <a:defRPr sz="2600" kern="1200">
          <a:solidFill>
            <a:schemeClr val="tx1"/>
          </a:solidFill>
          <a:latin typeface="+mn-lt"/>
          <a:ea typeface="+mn-ea"/>
          <a:cs typeface="+mn-cs"/>
        </a:defRPr>
      </a:lvl2pPr>
      <a:lvl3pPr marL="1028700" indent="-280988" algn="l" rtl="0" eaLnBrk="1" fontAlgn="base" hangingPunct="1">
        <a:spcBef>
          <a:spcPct val="20000"/>
        </a:spcBef>
        <a:spcAft>
          <a:spcPct val="0"/>
        </a:spcAft>
        <a:buSzPct val="69000"/>
        <a:buFont typeface="Wingdings" panose="05000000000000000000" pitchFamily="2" charset="2"/>
        <a:buChar char="Ø"/>
        <a:defRPr sz="2200" kern="1200">
          <a:solidFill>
            <a:schemeClr val="tx1"/>
          </a:solidFill>
          <a:latin typeface="+mn-lt"/>
          <a:ea typeface="+mn-ea"/>
          <a:cs typeface="+mn-cs"/>
        </a:defRPr>
      </a:lvl3pPr>
      <a:lvl4pPr marL="1257300" indent="-228600" algn="l" rtl="0" eaLnBrk="1" fontAlgn="base" hangingPunct="1">
        <a:spcBef>
          <a:spcPct val="20000"/>
        </a:spcBef>
        <a:spcAft>
          <a:spcPct val="0"/>
        </a:spcAft>
        <a:buFont typeface="Arial" charset="0"/>
        <a:buChar char="»"/>
        <a:defRPr sz="1800" kern="1200">
          <a:solidFill>
            <a:schemeClr val="tx1"/>
          </a:solidFill>
          <a:latin typeface="+mn-lt"/>
          <a:ea typeface="+mn-ea"/>
          <a:cs typeface="+mn-cs"/>
        </a:defRPr>
      </a:lvl4pPr>
      <a:lvl5pPr marL="1485900" indent="-228600" algn="l" rtl="0" eaLnBrk="1" fontAlgn="base" hangingPunct="1">
        <a:spcBef>
          <a:spcPct val="20000"/>
        </a:spcBef>
        <a:spcAft>
          <a:spcPct val="0"/>
        </a:spcAft>
        <a:buFont typeface="Wingdings" pitchFamily="2" charset="2"/>
        <a:buChar char="ü"/>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ctrTitle"/>
          </p:nvPr>
        </p:nvSpPr>
        <p:spPr>
          <a:xfrm>
            <a:off x="457200" y="1295400"/>
            <a:ext cx="8229600" cy="2133600"/>
          </a:xfrm>
          <a:ln/>
        </p:spPr>
        <p:txBody>
          <a:bodyPr/>
          <a:lstStyle/>
          <a:p>
            <a:r>
              <a:rPr lang="en-US" altLang="en-US" sz="3400" b="1" dirty="0" smtClean="0"/>
              <a:t>OMNOMNOM: Machine-Assisted Cooking</a:t>
            </a:r>
          </a:p>
        </p:txBody>
      </p:sp>
      <p:sp>
        <p:nvSpPr>
          <p:cNvPr id="3075" name="Text Placeholder 2"/>
          <p:cNvSpPr>
            <a:spLocks noGrp="1"/>
          </p:cNvSpPr>
          <p:nvPr>
            <p:ph type="body" sz="quarter" idx="13"/>
          </p:nvPr>
        </p:nvSpPr>
        <p:spPr>
          <a:xfrm>
            <a:off x="381000" y="4419600"/>
            <a:ext cx="8382000" cy="1295400"/>
          </a:xfrm>
          <a:ln/>
        </p:spPr>
        <p:txBody>
          <a:bodyPr>
            <a:normAutofit/>
          </a:bodyPr>
          <a:lstStyle/>
          <a:p>
            <a:pPr marL="396875" lvl="0" indent="-396875">
              <a:buSzPct val="91000"/>
            </a:pPr>
            <a:r>
              <a:rPr lang="en-US" altLang="en-US" dirty="0">
                <a:solidFill>
                  <a:prstClr val="black"/>
                </a:solidFill>
              </a:rPr>
              <a:t>Miriam Cha, Michelle Deng, and </a:t>
            </a:r>
            <a:r>
              <a:rPr lang="en-US" altLang="en-US" dirty="0" err="1">
                <a:solidFill>
                  <a:prstClr val="black"/>
                </a:solidFill>
              </a:rPr>
              <a:t>Melih</a:t>
            </a:r>
            <a:r>
              <a:rPr lang="en-US" altLang="en-US" dirty="0">
                <a:solidFill>
                  <a:prstClr val="black"/>
                </a:solidFill>
              </a:rPr>
              <a:t> </a:t>
            </a:r>
            <a:r>
              <a:rPr lang="en-US" altLang="en-US" dirty="0" err="1" smtClean="0">
                <a:solidFill>
                  <a:prstClr val="black"/>
                </a:solidFill>
              </a:rPr>
              <a:t>Elibol</a:t>
            </a:r>
            <a:endParaRPr lang="en-US" altLang="en-US" dirty="0">
              <a:solidFill>
                <a:prstClr val="black"/>
              </a:solidFill>
            </a:endParaRPr>
          </a:p>
        </p:txBody>
      </p:sp>
      <p:pic>
        <p:nvPicPr>
          <p:cNvPr id="6"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67200" y="3430317"/>
            <a:ext cx="642216" cy="7606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3</a:t>
            </a:r>
            <a:endParaRPr lang="en-US" dirty="0"/>
          </a:p>
        </p:txBody>
      </p:sp>
      <p:sp>
        <p:nvSpPr>
          <p:cNvPr id="3" name="Content Placeholder 2"/>
          <p:cNvSpPr>
            <a:spLocks noGrp="1"/>
          </p:cNvSpPr>
          <p:nvPr>
            <p:ph idx="1"/>
          </p:nvPr>
        </p:nvSpPr>
        <p:spPr/>
        <p:txBody>
          <a:bodyPr>
            <a:normAutofit fontScale="77500" lnSpcReduction="20000"/>
          </a:bodyPr>
          <a:lstStyle/>
          <a:p>
            <a:r>
              <a:rPr lang="en-US" dirty="0"/>
              <a:t>Experienced </a:t>
            </a:r>
            <a:r>
              <a:rPr lang="en-US" dirty="0" smtClean="0"/>
              <a:t>cook</a:t>
            </a:r>
          </a:p>
          <a:p>
            <a:pPr lvl="1"/>
            <a:r>
              <a:rPr lang="en-US" dirty="0" smtClean="0"/>
              <a:t>Had </a:t>
            </a:r>
            <a:r>
              <a:rPr lang="en-US" dirty="0"/>
              <a:t>experience roasting spaghetti squash, but had no prior experience preparing this </a:t>
            </a:r>
            <a:r>
              <a:rPr lang="en-US" dirty="0" smtClean="0"/>
              <a:t>recipe</a:t>
            </a:r>
          </a:p>
          <a:p>
            <a:r>
              <a:rPr lang="en-US" dirty="0" smtClean="0"/>
              <a:t>Recipe: Spaghetti Squash Gratin</a:t>
            </a:r>
          </a:p>
          <a:p>
            <a:r>
              <a:rPr lang="en-US" dirty="0" smtClean="0"/>
              <a:t>Key observations:</a:t>
            </a:r>
          </a:p>
          <a:p>
            <a:pPr lvl="1"/>
            <a:r>
              <a:rPr lang="en-US" dirty="0"/>
              <a:t>Most ingredients were "prepped," meaning a process exists from taking the raw ingredient to the prepped ingredient (e.g. "baked spaghetti squash" as an ingredient</a:t>
            </a:r>
            <a:r>
              <a:rPr lang="en-US" dirty="0" smtClean="0"/>
              <a:t>).</a:t>
            </a:r>
          </a:p>
          <a:p>
            <a:pPr lvl="1"/>
            <a:r>
              <a:rPr lang="en-US" dirty="0"/>
              <a:t>Subject repeatedly read/scanned entire recipe, often standing idle, contemplating how to go about executing recipe</a:t>
            </a:r>
            <a:r>
              <a:rPr lang="en-US" dirty="0" smtClean="0"/>
              <a:t>.</a:t>
            </a:r>
          </a:p>
          <a:p>
            <a:pPr lvl="1"/>
            <a:r>
              <a:rPr lang="en-US" dirty="0"/>
              <a:t>Material (pot size) called for by recipe was incorrect (too small)</a:t>
            </a:r>
            <a:r>
              <a:rPr lang="en-US" dirty="0" smtClean="0"/>
              <a:t>.</a:t>
            </a:r>
          </a:p>
          <a:p>
            <a:pPr lvl="1"/>
            <a:r>
              <a:rPr lang="en-US" dirty="0"/>
              <a:t>Timer was only used for items that may burn (warming milk)</a:t>
            </a:r>
            <a:r>
              <a:rPr lang="en-US" dirty="0" smtClean="0"/>
              <a:t>.</a:t>
            </a:r>
          </a:p>
          <a:p>
            <a:pPr lvl="1"/>
            <a:r>
              <a:rPr lang="en-US" dirty="0"/>
              <a:t>When asked, subject stated she preferred recipes that structure preparation process</a:t>
            </a:r>
            <a:r>
              <a:rPr lang="en-US" dirty="0" smtClean="0"/>
              <a:t>.</a:t>
            </a:r>
          </a:p>
          <a:p>
            <a:pPr lvl="1"/>
            <a:r>
              <a:rPr lang="en-US" dirty="0"/>
              <a:t>Recipe was read ~11 times, but time spent reading recipe ranged from 30 to 90 second periods. </a:t>
            </a:r>
            <a:endParaRPr lang="en-US" dirty="0" smtClean="0"/>
          </a:p>
          <a:p>
            <a:pPr lvl="1"/>
            <a:r>
              <a:rPr lang="en-US" dirty="0"/>
              <a:t>A significant gap was observed between the number of steps carried out by the subject and the number of steps.</a:t>
            </a:r>
          </a:p>
          <a:p>
            <a:pPr lvl="1"/>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10</a:t>
            </a:fld>
            <a:endParaRPr lang="en-US"/>
          </a:p>
        </p:txBody>
      </p:sp>
    </p:spTree>
    <p:extLst>
      <p:ext uri="{BB962C8B-B14F-4D97-AF65-F5344CB8AC3E}">
        <p14:creationId xmlns:p14="http://schemas.microsoft.com/office/powerpoint/2010/main" val="305103617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Challenges</a:t>
            </a:r>
            <a:endParaRPr lang="en-US" dirty="0"/>
          </a:p>
        </p:txBody>
      </p:sp>
      <p:sp>
        <p:nvSpPr>
          <p:cNvPr id="3" name="Content Placeholder 2"/>
          <p:cNvSpPr>
            <a:spLocks noGrp="1"/>
          </p:cNvSpPr>
          <p:nvPr>
            <p:ph idx="1"/>
          </p:nvPr>
        </p:nvSpPr>
        <p:spPr/>
        <p:txBody>
          <a:bodyPr/>
          <a:lstStyle/>
          <a:p>
            <a:r>
              <a:rPr lang="en-US" dirty="0"/>
              <a:t>R</a:t>
            </a:r>
            <a:r>
              <a:rPr lang="en-US" dirty="0" smtClean="0"/>
              <a:t>epeatedly </a:t>
            </a:r>
            <a:r>
              <a:rPr lang="en-US" dirty="0"/>
              <a:t>read/scanned entire </a:t>
            </a:r>
            <a:r>
              <a:rPr lang="en-US" dirty="0" smtClean="0"/>
              <a:t>recipe</a:t>
            </a:r>
          </a:p>
          <a:p>
            <a:r>
              <a:rPr lang="en-US" dirty="0"/>
              <a:t>H</a:t>
            </a:r>
            <a:r>
              <a:rPr lang="en-US" dirty="0" smtClean="0"/>
              <a:t>ard to keep track of current and upcoming recipes</a:t>
            </a:r>
          </a:p>
          <a:p>
            <a:r>
              <a:rPr lang="en-US" dirty="0" smtClean="0"/>
              <a:t>Poor connections between recipes that are parts of one dish</a:t>
            </a:r>
            <a:endParaRPr lang="en-US" dirty="0"/>
          </a:p>
          <a:p>
            <a:pPr marL="0" indent="0">
              <a:buNone/>
            </a:pPr>
            <a:r>
              <a:rPr lang="en-US" dirty="0" smtClean="0"/>
              <a:t>Based on the observations, we want to design an interface that focuses on</a:t>
            </a:r>
          </a:p>
          <a:p>
            <a:pPr marL="971550" lvl="1" indent="-514350">
              <a:buAutoNum type="arabicParenR"/>
            </a:pPr>
            <a:r>
              <a:rPr lang="en-US" dirty="0" smtClean="0"/>
              <a:t>Curating a recipe</a:t>
            </a:r>
          </a:p>
          <a:p>
            <a:pPr marL="971550" lvl="1" indent="-514350">
              <a:buAutoNum type="arabicParenR"/>
            </a:pPr>
            <a:r>
              <a:rPr lang="en-US" dirty="0" smtClean="0"/>
              <a:t>Connecting recipes that are parts of one dish</a:t>
            </a:r>
          </a:p>
          <a:p>
            <a:pPr marL="971550" lvl="1" indent="-514350">
              <a:buAutoNum type="arabicParenR"/>
            </a:pPr>
            <a:r>
              <a:rPr lang="en-US" dirty="0" smtClean="0"/>
              <a:t>Keeping </a:t>
            </a:r>
            <a:r>
              <a:rPr lang="en-US" dirty="0"/>
              <a:t>t</a:t>
            </a:r>
            <a:r>
              <a:rPr lang="en-US" dirty="0" smtClean="0"/>
              <a:t>rack of ingredients</a:t>
            </a:r>
          </a:p>
          <a:p>
            <a:pPr lvl="2" indent="-342900">
              <a:buFontTx/>
              <a:buChar char="-"/>
            </a:pPr>
            <a:r>
              <a:rPr lang="en-US" dirty="0" smtClean="0"/>
              <a:t>Show all ingredients, show ingredients used in the current step, and</a:t>
            </a:r>
            <a:r>
              <a:rPr lang="en-US" dirty="0"/>
              <a:t> </a:t>
            </a:r>
            <a:r>
              <a:rPr lang="en-US" dirty="0" smtClean="0"/>
              <a:t>keep track of a rough estimate of ingredient portion</a:t>
            </a:r>
          </a:p>
        </p:txBody>
      </p:sp>
      <p:sp>
        <p:nvSpPr>
          <p:cNvPr id="4" name="Slide Number Placeholder 3"/>
          <p:cNvSpPr>
            <a:spLocks noGrp="1"/>
          </p:cNvSpPr>
          <p:nvPr>
            <p:ph type="sldNum" sz="quarter" idx="4"/>
          </p:nvPr>
        </p:nvSpPr>
        <p:spPr/>
        <p:txBody>
          <a:bodyPr/>
          <a:lstStyle/>
          <a:p>
            <a:fld id="{D442F150-E858-0D44-8184-BC56B78C76AB}" type="slidenum">
              <a:rPr lang="en-US" smtClean="0"/>
              <a:pPr/>
              <a:t>11</a:t>
            </a:fld>
            <a:endParaRPr lang="en-US"/>
          </a:p>
        </p:txBody>
      </p:sp>
    </p:spTree>
    <p:extLst>
      <p:ext uri="{BB962C8B-B14F-4D97-AF65-F5344CB8AC3E}">
        <p14:creationId xmlns:p14="http://schemas.microsoft.com/office/powerpoint/2010/main" val="192229746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Design</a:t>
            </a:r>
            <a:br>
              <a:rPr lang="en-US" dirty="0" smtClean="0"/>
            </a:br>
            <a:r>
              <a:rPr lang="en-US" sz="3100" dirty="0" smtClean="0"/>
              <a:t>(Interface Design)</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12</a:t>
            </a:fld>
            <a:endParaRPr lang="en-US"/>
          </a:p>
        </p:txBody>
      </p:sp>
      <p:pic>
        <p:nvPicPr>
          <p:cNvPr id="3" name="Picture 2"/>
          <p:cNvPicPr>
            <a:picLocks noChangeAspect="1"/>
          </p:cNvPicPr>
          <p:nvPr/>
        </p:nvPicPr>
        <p:blipFill>
          <a:blip r:embed="rId3"/>
          <a:stretch>
            <a:fillRect/>
          </a:stretch>
        </p:blipFill>
        <p:spPr>
          <a:xfrm>
            <a:off x="0" y="1066800"/>
            <a:ext cx="9144000" cy="5655958"/>
          </a:xfrm>
          <a:prstGeom prst="rect">
            <a:avLst/>
          </a:prstGeom>
        </p:spPr>
      </p:pic>
    </p:spTree>
    <p:extLst>
      <p:ext uri="{BB962C8B-B14F-4D97-AF65-F5344CB8AC3E}">
        <p14:creationId xmlns:p14="http://schemas.microsoft.com/office/powerpoint/2010/main" val="106549624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Design</a:t>
            </a:r>
            <a:br>
              <a:rPr lang="en-US" dirty="0" smtClean="0"/>
            </a:br>
            <a:r>
              <a:rPr lang="en-US" sz="3100" dirty="0" smtClean="0"/>
              <a:t>(Interface Design)</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13</a:t>
            </a:fld>
            <a:endParaRPr lang="en-US"/>
          </a:p>
        </p:txBody>
      </p:sp>
      <p:pic>
        <p:nvPicPr>
          <p:cNvPr id="5" name="Picture 4"/>
          <p:cNvPicPr>
            <a:picLocks noChangeAspect="1"/>
          </p:cNvPicPr>
          <p:nvPr/>
        </p:nvPicPr>
        <p:blipFill>
          <a:blip r:embed="rId3"/>
          <a:stretch>
            <a:fillRect/>
          </a:stretch>
        </p:blipFill>
        <p:spPr>
          <a:xfrm>
            <a:off x="0" y="1066800"/>
            <a:ext cx="9144000" cy="5665173"/>
          </a:xfrm>
          <a:prstGeom prst="rect">
            <a:avLst/>
          </a:prstGeom>
        </p:spPr>
      </p:pic>
    </p:spTree>
    <p:extLst>
      <p:ext uri="{BB962C8B-B14F-4D97-AF65-F5344CB8AC3E}">
        <p14:creationId xmlns:p14="http://schemas.microsoft.com/office/powerpoint/2010/main" val="255602376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Design</a:t>
            </a:r>
            <a:br>
              <a:rPr lang="en-US" dirty="0" smtClean="0"/>
            </a:br>
            <a:r>
              <a:rPr lang="en-US" sz="3100" dirty="0" smtClean="0"/>
              <a:t>(Ideal Architecture)</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14</a:t>
            </a:fld>
            <a:endParaRPr lang="en-US"/>
          </a:p>
        </p:txBody>
      </p:sp>
      <p:pic>
        <p:nvPicPr>
          <p:cNvPr id="6" name="Picture 5"/>
          <p:cNvPicPr>
            <a:picLocks noChangeAspect="1"/>
          </p:cNvPicPr>
          <p:nvPr/>
        </p:nvPicPr>
        <p:blipFill>
          <a:blip r:embed="rId3"/>
          <a:stretch>
            <a:fillRect/>
          </a:stretch>
        </p:blipFill>
        <p:spPr>
          <a:xfrm>
            <a:off x="0" y="1288026"/>
            <a:ext cx="9144000" cy="5112774"/>
          </a:xfrm>
          <a:prstGeom prst="rect">
            <a:avLst/>
          </a:prstGeom>
        </p:spPr>
      </p:pic>
    </p:spTree>
    <p:extLst>
      <p:ext uri="{BB962C8B-B14F-4D97-AF65-F5344CB8AC3E}">
        <p14:creationId xmlns:p14="http://schemas.microsoft.com/office/powerpoint/2010/main" val="127322480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Design</a:t>
            </a:r>
            <a:br>
              <a:rPr lang="en-US" dirty="0" smtClean="0"/>
            </a:br>
            <a:r>
              <a:rPr lang="en-US" sz="3100" dirty="0" smtClean="0"/>
              <a:t>(Target Architecture)</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15</a:t>
            </a:fld>
            <a:endParaRPr lang="en-US"/>
          </a:p>
        </p:txBody>
      </p:sp>
      <p:pic>
        <p:nvPicPr>
          <p:cNvPr id="3" name="Picture 2"/>
          <p:cNvPicPr>
            <a:picLocks noChangeAspect="1"/>
          </p:cNvPicPr>
          <p:nvPr/>
        </p:nvPicPr>
        <p:blipFill>
          <a:blip r:embed="rId3"/>
          <a:stretch>
            <a:fillRect/>
          </a:stretch>
        </p:blipFill>
        <p:spPr>
          <a:xfrm>
            <a:off x="533400" y="1447800"/>
            <a:ext cx="7797800" cy="4838700"/>
          </a:xfrm>
          <a:prstGeom prst="rect">
            <a:avLst/>
          </a:prstGeom>
        </p:spPr>
      </p:pic>
    </p:spTree>
    <p:extLst>
      <p:ext uri="{BB962C8B-B14F-4D97-AF65-F5344CB8AC3E}">
        <p14:creationId xmlns:p14="http://schemas.microsoft.com/office/powerpoint/2010/main" val="29660403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System Design</a:t>
            </a:r>
            <a:br>
              <a:rPr lang="en-US" dirty="0" smtClean="0"/>
            </a:br>
            <a:r>
              <a:rPr lang="en-US" sz="3100" dirty="0" smtClean="0"/>
              <a:t>(Target Platforms)</a:t>
            </a:r>
            <a:endParaRPr lang="en-US" sz="3100"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16</a:t>
            </a:fld>
            <a:endParaRPr lang="en-US"/>
          </a:p>
        </p:txBody>
      </p:sp>
      <p:pic>
        <p:nvPicPr>
          <p:cNvPr id="5" name="Picture 4"/>
          <p:cNvPicPr>
            <a:picLocks noChangeAspect="1"/>
          </p:cNvPicPr>
          <p:nvPr/>
        </p:nvPicPr>
        <p:blipFill>
          <a:blip r:embed="rId3"/>
          <a:stretch>
            <a:fillRect/>
          </a:stretch>
        </p:blipFill>
        <p:spPr>
          <a:xfrm>
            <a:off x="1066800" y="2438400"/>
            <a:ext cx="7288224" cy="2781300"/>
          </a:xfrm>
          <a:prstGeom prst="rect">
            <a:avLst/>
          </a:prstGeom>
        </p:spPr>
      </p:pic>
    </p:spTree>
    <p:extLst>
      <p:ext uri="{BB962C8B-B14F-4D97-AF65-F5344CB8AC3E}">
        <p14:creationId xmlns:p14="http://schemas.microsoft.com/office/powerpoint/2010/main" val="36936721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Content Placeholder 2"/>
          <p:cNvSpPr>
            <a:spLocks noGrp="1"/>
          </p:cNvSpPr>
          <p:nvPr>
            <p:ph idx="1"/>
          </p:nvPr>
        </p:nvSpPr>
        <p:spPr/>
        <p:txBody>
          <a:bodyPr/>
          <a:lstStyle/>
          <a:p>
            <a:r>
              <a:rPr lang="en-US" dirty="0" smtClean="0"/>
              <a:t>Finish </a:t>
            </a:r>
            <a:r>
              <a:rPr lang="en-US" dirty="0" smtClean="0"/>
              <a:t>building initial </a:t>
            </a:r>
            <a:r>
              <a:rPr lang="en-US" dirty="0" smtClean="0"/>
              <a:t>system prototype</a:t>
            </a:r>
          </a:p>
          <a:p>
            <a:r>
              <a:rPr lang="en-US" dirty="0" smtClean="0"/>
              <a:t>Conduct another </a:t>
            </a:r>
            <a:r>
              <a:rPr lang="en-US" dirty="0" smtClean="0"/>
              <a:t>round of user study</a:t>
            </a:r>
          </a:p>
          <a:p>
            <a:r>
              <a:rPr lang="en-US" dirty="0" smtClean="0"/>
              <a:t>Get feedback from </a:t>
            </a:r>
            <a:r>
              <a:rPr lang="en-US" dirty="0" smtClean="0"/>
              <a:t>user</a:t>
            </a:r>
            <a:endParaRPr lang="en-US" dirty="0" smtClean="0"/>
          </a:p>
          <a:p>
            <a:r>
              <a:rPr lang="en-US" dirty="0" smtClean="0"/>
              <a:t>Iteratively improve the design</a:t>
            </a:r>
          </a:p>
          <a:p>
            <a:endParaRPr lang="en-US" dirty="0" smtClean="0"/>
          </a:p>
          <a:p>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17</a:t>
            </a:fld>
            <a:endParaRPr lang="en-US"/>
          </a:p>
        </p:txBody>
      </p:sp>
    </p:spTree>
    <p:extLst>
      <p:ext uri="{BB962C8B-B14F-4D97-AF65-F5344CB8AC3E}">
        <p14:creationId xmlns:p14="http://schemas.microsoft.com/office/powerpoint/2010/main" val="3448654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Motivations</a:t>
            </a:r>
          </a:p>
          <a:p>
            <a:r>
              <a:rPr lang="en-US" dirty="0" smtClean="0"/>
              <a:t>Objectives</a:t>
            </a:r>
          </a:p>
          <a:p>
            <a:r>
              <a:rPr lang="en-US" dirty="0" smtClean="0"/>
              <a:t>Preliminary Results</a:t>
            </a:r>
          </a:p>
          <a:p>
            <a:pPr lvl="1"/>
            <a:r>
              <a:rPr lang="en-US" dirty="0"/>
              <a:t>Paper </a:t>
            </a:r>
            <a:r>
              <a:rPr lang="en-US" dirty="0" smtClean="0"/>
              <a:t>Prototypes</a:t>
            </a:r>
            <a:endParaRPr lang="en-US" dirty="0" smtClean="0"/>
          </a:p>
          <a:p>
            <a:pPr lvl="1"/>
            <a:r>
              <a:rPr lang="en-US" dirty="0" smtClean="0"/>
              <a:t>User Study</a:t>
            </a:r>
          </a:p>
          <a:p>
            <a:pPr lvl="1"/>
            <a:r>
              <a:rPr lang="en-US" dirty="0" smtClean="0"/>
              <a:t>System Design </a:t>
            </a:r>
            <a:endParaRPr lang="en-US" dirty="0" smtClean="0"/>
          </a:p>
          <a:p>
            <a:r>
              <a:rPr lang="en-US" dirty="0" smtClean="0"/>
              <a:t>Next Steps</a:t>
            </a:r>
          </a:p>
          <a:p>
            <a:endParaRPr lang="en-US" dirty="0" smtClean="0"/>
          </a:p>
          <a:p>
            <a:endParaRPr lang="en-US" dirty="0" smtClean="0"/>
          </a:p>
        </p:txBody>
      </p:sp>
      <p:sp>
        <p:nvSpPr>
          <p:cNvPr id="4" name="Slide Number Placeholder 3"/>
          <p:cNvSpPr>
            <a:spLocks noGrp="1"/>
          </p:cNvSpPr>
          <p:nvPr>
            <p:ph type="sldNum" sz="quarter" idx="4"/>
          </p:nvPr>
        </p:nvSpPr>
        <p:spPr/>
        <p:txBody>
          <a:bodyPr/>
          <a:lstStyle/>
          <a:p>
            <a:fld id="{D442F150-E858-0D44-8184-BC56B78C76AB}" type="slidenum">
              <a:rPr lang="en-US" smtClean="0"/>
              <a:pPr/>
              <a:t>2</a:t>
            </a:fld>
            <a:endParaRPr lang="en-US"/>
          </a:p>
        </p:txBody>
      </p:sp>
    </p:spTree>
    <p:extLst>
      <p:ext uri="{BB962C8B-B14F-4D97-AF65-F5344CB8AC3E}">
        <p14:creationId xmlns:p14="http://schemas.microsoft.com/office/powerpoint/2010/main" val="150321158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Motivations</a:t>
            </a:r>
            <a:endParaRPr lang="en-US" dirty="0"/>
          </a:p>
        </p:txBody>
      </p:sp>
      <p:sp>
        <p:nvSpPr>
          <p:cNvPr id="3" name="Content Placeholder 2"/>
          <p:cNvSpPr>
            <a:spLocks noGrp="1"/>
          </p:cNvSpPr>
          <p:nvPr>
            <p:ph idx="1"/>
          </p:nvPr>
        </p:nvSpPr>
        <p:spPr/>
        <p:txBody>
          <a:bodyPr/>
          <a:lstStyle/>
          <a:p>
            <a:r>
              <a:rPr lang="en-US" dirty="0" smtClean="0"/>
              <a:t>Cooking is one of the essential human skills </a:t>
            </a:r>
          </a:p>
          <a:p>
            <a:r>
              <a:rPr lang="en-US" dirty="0" smtClean="0"/>
              <a:t>Compared to prepackaged and most restaurant meals, homemade meals are healthier, economical, and give more control </a:t>
            </a:r>
          </a:p>
          <a:p>
            <a:r>
              <a:rPr lang="en-US" dirty="0" smtClean="0"/>
              <a:t>Unfortunately, frequency of home cooking for younger generation has significantly decreased</a:t>
            </a:r>
          </a:p>
          <a:p>
            <a:pPr lvl="1"/>
            <a:r>
              <a:rPr lang="en-US" dirty="0" smtClean="0"/>
              <a:t>Perceived to be too stressful and time-consuming, therefore not worthy of the trouble</a:t>
            </a:r>
          </a:p>
          <a:p>
            <a:pPr lvl="1"/>
            <a:endParaRPr lang="en-US" dirty="0" smtClean="0"/>
          </a:p>
          <a:p>
            <a:pPr marL="0" indent="0">
              <a:buNone/>
            </a:pPr>
            <a:r>
              <a:rPr lang="en-US" dirty="0" smtClean="0"/>
              <a:t>Can we bring back old fashioned homemade meals?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3</a:t>
            </a:fld>
            <a:endParaRPr lang="en-US"/>
          </a:p>
        </p:txBody>
      </p:sp>
    </p:spTree>
    <p:extLst>
      <p:ext uri="{BB962C8B-B14F-4D97-AF65-F5344CB8AC3E}">
        <p14:creationId xmlns:p14="http://schemas.microsoft.com/office/powerpoint/2010/main" val="380887331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r>
              <a:rPr lang="en-US" dirty="0"/>
              <a:t>I</a:t>
            </a:r>
            <a:r>
              <a:rPr lang="en-US" dirty="0" smtClean="0"/>
              <a:t>nvestigate the role of homemade meal</a:t>
            </a:r>
          </a:p>
          <a:p>
            <a:r>
              <a:rPr lang="en-US" dirty="0" smtClean="0"/>
              <a:t>Present our experiences seeking to develop a machine assisted cooking interface that allows </a:t>
            </a:r>
            <a:r>
              <a:rPr lang="en-US" dirty="0"/>
              <a:t>novices to develop an efficient schema for </a:t>
            </a:r>
            <a:r>
              <a:rPr lang="en-US" dirty="0" smtClean="0"/>
              <a:t>cooking </a:t>
            </a:r>
            <a:r>
              <a:rPr lang="en-US" dirty="0"/>
              <a:t>and experienced cooks to quickly learn new </a:t>
            </a:r>
            <a:r>
              <a:rPr lang="en-US" dirty="0" smtClean="0"/>
              <a:t>recipes</a:t>
            </a:r>
          </a:p>
        </p:txBody>
      </p:sp>
      <p:sp>
        <p:nvSpPr>
          <p:cNvPr id="4" name="Slide Number Placeholder 3"/>
          <p:cNvSpPr>
            <a:spLocks noGrp="1"/>
          </p:cNvSpPr>
          <p:nvPr>
            <p:ph type="sldNum" sz="quarter" idx="4"/>
          </p:nvPr>
        </p:nvSpPr>
        <p:spPr/>
        <p:txBody>
          <a:bodyPr/>
          <a:lstStyle/>
          <a:p>
            <a:fld id="{D442F150-E858-0D44-8184-BC56B78C76AB}" type="slidenum">
              <a:rPr lang="en-US" smtClean="0"/>
              <a:pPr/>
              <a:t>4</a:t>
            </a:fld>
            <a:endParaRPr lang="en-US"/>
          </a:p>
        </p:txBody>
      </p:sp>
      <p:pic>
        <p:nvPicPr>
          <p:cNvPr id="5" name="Picture 4"/>
          <p:cNvPicPr>
            <a:picLocks noChangeAspect="1"/>
          </p:cNvPicPr>
          <p:nvPr/>
        </p:nvPicPr>
        <p:blipFill>
          <a:blip r:embed="rId3"/>
          <a:stretch>
            <a:fillRect/>
          </a:stretch>
        </p:blipFill>
        <p:spPr>
          <a:xfrm>
            <a:off x="1143000" y="4114800"/>
            <a:ext cx="2984500" cy="2226393"/>
          </a:xfrm>
          <a:prstGeom prst="rect">
            <a:avLst/>
          </a:prstGeom>
        </p:spPr>
      </p:pic>
      <p:pic>
        <p:nvPicPr>
          <p:cNvPr id="6" name="Picture 5"/>
          <p:cNvPicPr>
            <a:picLocks noChangeAspect="1"/>
          </p:cNvPicPr>
          <p:nvPr/>
        </p:nvPicPr>
        <p:blipFill>
          <a:blip r:embed="rId4"/>
          <a:stretch>
            <a:fillRect/>
          </a:stretch>
        </p:blipFill>
        <p:spPr>
          <a:xfrm>
            <a:off x="4800600" y="4114800"/>
            <a:ext cx="3646171" cy="2209800"/>
          </a:xfrm>
          <a:prstGeom prst="rect">
            <a:avLst/>
          </a:prstGeom>
        </p:spPr>
      </p:pic>
    </p:spTree>
    <p:extLst>
      <p:ext uri="{BB962C8B-B14F-4D97-AF65-F5344CB8AC3E}">
        <p14:creationId xmlns:p14="http://schemas.microsoft.com/office/powerpoint/2010/main" val="251831731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Results</a:t>
            </a:r>
            <a:endParaRPr lang="en-US" dirty="0"/>
          </a:p>
        </p:txBody>
      </p:sp>
      <p:sp>
        <p:nvSpPr>
          <p:cNvPr id="3" name="Content Placeholder 2"/>
          <p:cNvSpPr>
            <a:spLocks noGrp="1"/>
          </p:cNvSpPr>
          <p:nvPr>
            <p:ph idx="1"/>
          </p:nvPr>
        </p:nvSpPr>
        <p:spPr/>
        <p:txBody>
          <a:bodyPr/>
          <a:lstStyle/>
          <a:p>
            <a:r>
              <a:rPr lang="en-US" dirty="0" smtClean="0"/>
              <a:t>Designed initial paper prototypes</a:t>
            </a:r>
          </a:p>
          <a:p>
            <a:r>
              <a:rPr lang="en-US" dirty="0" smtClean="0"/>
              <a:t>Conducted user studies to </a:t>
            </a:r>
            <a:r>
              <a:rPr lang="en-US" smtClean="0"/>
              <a:t>analyze </a:t>
            </a:r>
            <a:r>
              <a:rPr lang="en-US" smtClean="0"/>
              <a:t>challenges</a:t>
            </a:r>
          </a:p>
          <a:p>
            <a:r>
              <a:rPr lang="en-US" smtClean="0"/>
              <a:t>Identified </a:t>
            </a:r>
            <a:r>
              <a:rPr lang="en-US" dirty="0" smtClean="0"/>
              <a:t>common challenges</a:t>
            </a:r>
          </a:p>
          <a:p>
            <a:r>
              <a:rPr lang="en-US" dirty="0" smtClean="0"/>
              <a:t>Started building a system</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5</a:t>
            </a:fld>
            <a:endParaRPr lang="en-US"/>
          </a:p>
        </p:txBody>
      </p:sp>
    </p:spTree>
    <p:extLst>
      <p:ext uri="{BB962C8B-B14F-4D97-AF65-F5344CB8AC3E}">
        <p14:creationId xmlns:p14="http://schemas.microsoft.com/office/powerpoint/2010/main" val="82729123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Initial Paper Prototypes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6</a:t>
            </a:fld>
            <a:endParaRPr lang="en-US"/>
          </a:p>
        </p:txBody>
      </p:sp>
      <p:pic>
        <p:nvPicPr>
          <p:cNvPr id="7" name="Picture 6"/>
          <p:cNvPicPr>
            <a:picLocks noChangeAspect="1"/>
          </p:cNvPicPr>
          <p:nvPr/>
        </p:nvPicPr>
        <p:blipFill rotWithShape="1">
          <a:blip r:embed="rId3"/>
          <a:srcRect l="10000" r="9358" b="2323"/>
          <a:stretch/>
        </p:blipFill>
        <p:spPr>
          <a:xfrm>
            <a:off x="228600" y="1215994"/>
            <a:ext cx="4343400" cy="5261006"/>
          </a:xfrm>
          <a:prstGeom prst="rect">
            <a:avLst/>
          </a:prstGeom>
        </p:spPr>
      </p:pic>
      <p:pic>
        <p:nvPicPr>
          <p:cNvPr id="8" name="Picture 7"/>
          <p:cNvPicPr>
            <a:picLocks noChangeAspect="1"/>
          </p:cNvPicPr>
          <p:nvPr/>
        </p:nvPicPr>
        <p:blipFill>
          <a:blip r:embed="rId4"/>
          <a:stretch>
            <a:fillRect/>
          </a:stretch>
        </p:blipFill>
        <p:spPr>
          <a:xfrm>
            <a:off x="5029200" y="1143000"/>
            <a:ext cx="4000500" cy="5334000"/>
          </a:xfrm>
          <a:prstGeom prst="rect">
            <a:avLst/>
          </a:prstGeom>
        </p:spPr>
      </p:pic>
    </p:spTree>
    <p:extLst>
      <p:ext uri="{BB962C8B-B14F-4D97-AF65-F5344CB8AC3E}">
        <p14:creationId xmlns:p14="http://schemas.microsoft.com/office/powerpoint/2010/main" val="245652883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Study</a:t>
            </a:r>
            <a:endParaRPr lang="en-US" dirty="0"/>
          </a:p>
        </p:txBody>
      </p:sp>
      <p:sp>
        <p:nvSpPr>
          <p:cNvPr id="3" name="Content Placeholder 2"/>
          <p:cNvSpPr>
            <a:spLocks noGrp="1"/>
          </p:cNvSpPr>
          <p:nvPr>
            <p:ph idx="1"/>
          </p:nvPr>
        </p:nvSpPr>
        <p:spPr>
          <a:xfrm>
            <a:off x="228600" y="1066800"/>
            <a:ext cx="5029200" cy="5334000"/>
          </a:xfrm>
        </p:spPr>
        <p:txBody>
          <a:bodyPr/>
          <a:lstStyle/>
          <a:p>
            <a:r>
              <a:rPr lang="en-US" dirty="0" smtClean="0"/>
              <a:t>Observed three subjects </a:t>
            </a:r>
          </a:p>
          <a:p>
            <a:r>
              <a:rPr lang="en-US" dirty="0" smtClean="0"/>
              <a:t>Each subject is asked to cook a dish that he/she has never made before</a:t>
            </a:r>
            <a:endParaRPr lang="en-US" dirty="0"/>
          </a:p>
          <a:p>
            <a:endParaRPr lang="en-US" dirty="0" smtClean="0"/>
          </a:p>
          <a:p>
            <a:r>
              <a:rPr lang="en-US" dirty="0" smtClean="0"/>
              <a:t>Asked </a:t>
            </a:r>
            <a:r>
              <a:rPr lang="en-US" dirty="0" smtClean="0"/>
              <a:t>subjects to narratively describe the process </a:t>
            </a:r>
          </a:p>
          <a:p>
            <a:r>
              <a:rPr lang="en-US" dirty="0" smtClean="0"/>
              <a:t>Took notes on their behaviors and surroundings</a:t>
            </a:r>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7</a:t>
            </a:fld>
            <a:endParaRPr lang="en-US"/>
          </a:p>
        </p:txBody>
      </p:sp>
      <p:pic>
        <p:nvPicPr>
          <p:cNvPr id="5" name="Picture 4"/>
          <p:cNvPicPr>
            <a:picLocks noChangeAspect="1"/>
          </p:cNvPicPr>
          <p:nvPr/>
        </p:nvPicPr>
        <p:blipFill>
          <a:blip r:embed="rId2"/>
          <a:stretch>
            <a:fillRect/>
          </a:stretch>
        </p:blipFill>
        <p:spPr>
          <a:xfrm>
            <a:off x="5410200" y="1143000"/>
            <a:ext cx="3200400" cy="2400300"/>
          </a:xfrm>
          <a:prstGeom prst="rect">
            <a:avLst/>
          </a:prstGeom>
        </p:spPr>
      </p:pic>
      <p:pic>
        <p:nvPicPr>
          <p:cNvPr id="7" name="Picture 6"/>
          <p:cNvPicPr>
            <a:picLocks noChangeAspect="1"/>
          </p:cNvPicPr>
          <p:nvPr/>
        </p:nvPicPr>
        <p:blipFill>
          <a:blip r:embed="rId3"/>
          <a:stretch>
            <a:fillRect/>
          </a:stretch>
        </p:blipFill>
        <p:spPr>
          <a:xfrm>
            <a:off x="5956300" y="3733800"/>
            <a:ext cx="2197100" cy="2929467"/>
          </a:xfrm>
          <a:prstGeom prst="rect">
            <a:avLst/>
          </a:prstGeom>
        </p:spPr>
      </p:pic>
    </p:spTree>
    <p:extLst>
      <p:ext uri="{BB962C8B-B14F-4D97-AF65-F5344CB8AC3E}">
        <p14:creationId xmlns:p14="http://schemas.microsoft.com/office/powerpoint/2010/main" val="217919613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1</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Subject 1 had very little experience in cooking</a:t>
            </a:r>
          </a:p>
          <a:p>
            <a:pPr lvl="1"/>
            <a:r>
              <a:rPr lang="en-US" dirty="0" smtClean="0"/>
              <a:t>Primary source of meal is delivery or prepackaged food</a:t>
            </a:r>
          </a:p>
          <a:p>
            <a:r>
              <a:rPr lang="en-US" dirty="0" smtClean="0"/>
              <a:t>Recipe: Ravioli with Creamy Sun-dried Tomato and Basil Sauce</a:t>
            </a:r>
          </a:p>
          <a:p>
            <a:r>
              <a:rPr lang="en-US" dirty="0" smtClean="0"/>
              <a:t>Key observations</a:t>
            </a:r>
          </a:p>
          <a:p>
            <a:pPr lvl="1"/>
            <a:r>
              <a:rPr lang="en-US" dirty="0"/>
              <a:t>P</a:t>
            </a:r>
            <a:r>
              <a:rPr lang="en-US" dirty="0" smtClean="0"/>
              <a:t>ut all ingredients out and measured ingredients accurately </a:t>
            </a:r>
            <a:r>
              <a:rPr lang="en-US" i="1" dirty="0" smtClean="0"/>
              <a:t>in the beginning </a:t>
            </a:r>
            <a:r>
              <a:rPr lang="en-US" dirty="0" smtClean="0"/>
              <a:t>but roughly estimated using mugs and bowls </a:t>
            </a:r>
            <a:r>
              <a:rPr lang="en-US" i="1" dirty="0" smtClean="0"/>
              <a:t>while cooking </a:t>
            </a:r>
          </a:p>
          <a:p>
            <a:pPr lvl="1"/>
            <a:r>
              <a:rPr lang="en-US" dirty="0" smtClean="0"/>
              <a:t>Unsure of cutting shapes </a:t>
            </a:r>
          </a:p>
          <a:p>
            <a:pPr lvl="2"/>
            <a:r>
              <a:rPr lang="en-US" dirty="0" smtClean="0"/>
              <a:t>Used resulting images to decide on a shape</a:t>
            </a:r>
          </a:p>
          <a:p>
            <a:pPr lvl="1"/>
            <a:r>
              <a:rPr lang="en-US" dirty="0" smtClean="0"/>
              <a:t>Constantly looked at the recipe (&gt; 20 times)</a:t>
            </a:r>
          </a:p>
          <a:p>
            <a:pPr lvl="2"/>
            <a:r>
              <a:rPr lang="en-US" dirty="0"/>
              <a:t>Missed a </a:t>
            </a:r>
            <a:r>
              <a:rPr lang="en-US" dirty="0" smtClean="0"/>
              <a:t>step</a:t>
            </a:r>
          </a:p>
          <a:p>
            <a:pPr lvl="2"/>
            <a:r>
              <a:rPr lang="en-US" dirty="0" smtClean="0"/>
              <a:t>“I have to constantly read over the paragraphs to see what step I am currently on”</a:t>
            </a:r>
          </a:p>
          <a:p>
            <a:pPr lvl="1"/>
            <a:r>
              <a:rPr lang="en-US" dirty="0" smtClean="0"/>
              <a:t>Did not look ahead and mistakenly used up all ingredients when some were needed again in later steps</a:t>
            </a:r>
          </a:p>
          <a:p>
            <a:pPr lvl="2"/>
            <a:r>
              <a:rPr lang="en-US" dirty="0"/>
              <a:t>“My assumption is, unless it’s specifically stated to save some for later, put all ingredients in</a:t>
            </a:r>
            <a:r>
              <a:rPr lang="en-US" dirty="0" smtClean="0"/>
              <a:t>”; “It would have been helpful if recipe is structured in a form that is easier to see what ingredients are coming ahead” </a:t>
            </a:r>
          </a:p>
          <a:p>
            <a:pPr lvl="1"/>
            <a:r>
              <a:rPr lang="en-US" dirty="0" smtClean="0"/>
              <a:t>Multitasking: checking pasta boiling while preparing sauce</a:t>
            </a:r>
          </a:p>
          <a:p>
            <a:pPr lvl="1"/>
            <a:r>
              <a:rPr lang="en-US" dirty="0" smtClean="0"/>
              <a:t>Brought heated frying pan to other side of kitchen to read recipe</a:t>
            </a:r>
          </a:p>
          <a:p>
            <a:pPr lvl="1"/>
            <a:r>
              <a:rPr lang="en-US" dirty="0" smtClean="0"/>
              <a:t>All ingredients (including the ones that were no longer needed) were kept open and outside</a:t>
            </a:r>
          </a:p>
        </p:txBody>
      </p:sp>
      <p:sp>
        <p:nvSpPr>
          <p:cNvPr id="4" name="Slide Number Placeholder 3"/>
          <p:cNvSpPr>
            <a:spLocks noGrp="1"/>
          </p:cNvSpPr>
          <p:nvPr>
            <p:ph type="sldNum" sz="quarter" idx="4"/>
          </p:nvPr>
        </p:nvSpPr>
        <p:spPr/>
        <p:txBody>
          <a:bodyPr/>
          <a:lstStyle/>
          <a:p>
            <a:fld id="{D442F150-E858-0D44-8184-BC56B78C76AB}" type="slidenum">
              <a:rPr lang="en-US" smtClean="0"/>
              <a:pPr/>
              <a:t>8</a:t>
            </a:fld>
            <a:endParaRPr lang="en-US"/>
          </a:p>
        </p:txBody>
      </p:sp>
    </p:spTree>
    <p:extLst>
      <p:ext uri="{BB962C8B-B14F-4D97-AF65-F5344CB8AC3E}">
        <p14:creationId xmlns:p14="http://schemas.microsoft.com/office/powerpoint/2010/main" val="222268331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a:t>
            </a:r>
            <a:r>
              <a:rPr lang="en-US" dirty="0" smtClean="0"/>
              <a:t>Study: Subject 2</a:t>
            </a:r>
            <a:endParaRPr lang="en-US" dirty="0"/>
          </a:p>
        </p:txBody>
      </p:sp>
      <p:sp>
        <p:nvSpPr>
          <p:cNvPr id="3" name="Content Placeholder 2"/>
          <p:cNvSpPr>
            <a:spLocks noGrp="1"/>
          </p:cNvSpPr>
          <p:nvPr>
            <p:ph idx="1"/>
          </p:nvPr>
        </p:nvSpPr>
        <p:spPr/>
        <p:txBody>
          <a:bodyPr/>
          <a:lstStyle/>
          <a:p>
            <a:r>
              <a:rPr lang="en-US" dirty="0" smtClean="0"/>
              <a:t>Experienced novice (cooked 3+ days/</a:t>
            </a:r>
            <a:r>
              <a:rPr lang="en-US" dirty="0" err="1" smtClean="0"/>
              <a:t>wk</a:t>
            </a:r>
            <a:r>
              <a:rPr lang="en-US" dirty="0" smtClean="0"/>
              <a:t>, 4+ years)</a:t>
            </a:r>
          </a:p>
          <a:p>
            <a:r>
              <a:rPr lang="en-US" dirty="0" smtClean="0"/>
              <a:t>Recipe: Goat cheese + mushroom ravioli from scratch</a:t>
            </a:r>
          </a:p>
          <a:p>
            <a:r>
              <a:rPr lang="en-US" dirty="0" smtClean="0"/>
              <a:t>Key observations: </a:t>
            </a:r>
          </a:p>
          <a:p>
            <a:pPr lvl="1"/>
            <a:r>
              <a:rPr lang="en-US" dirty="0"/>
              <a:t>Familiar </a:t>
            </a:r>
            <a:r>
              <a:rPr lang="en-US" dirty="0" smtClean="0"/>
              <a:t>techniques: </a:t>
            </a:r>
            <a:r>
              <a:rPr lang="en-US" dirty="0"/>
              <a:t>Quick glances at key numbers. Prefer improvising based on </a:t>
            </a:r>
            <a:r>
              <a:rPr lang="en-US" dirty="0" smtClean="0"/>
              <a:t>experience.</a:t>
            </a:r>
            <a:endParaRPr lang="en-US" dirty="0"/>
          </a:p>
          <a:p>
            <a:pPr lvl="1"/>
            <a:r>
              <a:rPr lang="en-US" dirty="0" smtClean="0"/>
              <a:t>Unfamiliar: </a:t>
            </a:r>
            <a:r>
              <a:rPr lang="en-US" dirty="0" smtClean="0">
                <a:sym typeface="Wingdings"/>
              </a:rPr>
              <a:t>P</a:t>
            </a:r>
            <a:r>
              <a:rPr lang="en-US" dirty="0" smtClean="0"/>
              <a:t>refer illustrations, then complete descriptive explanations. Read recipes for longer periods. Most mistakes made here.</a:t>
            </a:r>
          </a:p>
          <a:p>
            <a:pPr lvl="1"/>
            <a:r>
              <a:rPr lang="en-US" dirty="0" smtClean="0"/>
              <a:t>Recipes provide poor explanations of connections between different recipes but that are parts of one dish</a:t>
            </a:r>
          </a:p>
          <a:p>
            <a:pPr lvl="1"/>
            <a:r>
              <a:rPr lang="en-US" dirty="0" smtClean="0"/>
              <a:t>Ingredient quantity easily forgotten</a:t>
            </a:r>
          </a:p>
          <a:p>
            <a:endParaRPr lang="en-US" dirty="0"/>
          </a:p>
        </p:txBody>
      </p:sp>
      <p:sp>
        <p:nvSpPr>
          <p:cNvPr id="4" name="Slide Number Placeholder 3"/>
          <p:cNvSpPr>
            <a:spLocks noGrp="1"/>
          </p:cNvSpPr>
          <p:nvPr>
            <p:ph type="sldNum" sz="quarter" idx="4"/>
          </p:nvPr>
        </p:nvSpPr>
        <p:spPr/>
        <p:txBody>
          <a:bodyPr/>
          <a:lstStyle/>
          <a:p>
            <a:fld id="{D442F150-E858-0D44-8184-BC56B78C76AB}" type="slidenum">
              <a:rPr lang="en-US" smtClean="0"/>
              <a:pPr/>
              <a:t>9</a:t>
            </a:fld>
            <a:endParaRPr lang="en-US"/>
          </a:p>
        </p:txBody>
      </p:sp>
    </p:spTree>
    <p:extLst>
      <p:ext uri="{BB962C8B-B14F-4D97-AF65-F5344CB8AC3E}">
        <p14:creationId xmlns:p14="http://schemas.microsoft.com/office/powerpoint/2010/main" val="145440313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Presentation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9050">
          <a:solidFill>
            <a:schemeClr val="tx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dirty="0">
            <a:latin typeface="+mn-l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10923</TotalTime>
  <Words>1083</Words>
  <Application>Microsoft Macintosh PowerPoint</Application>
  <PresentationFormat>On-screen Show (4:3)</PresentationFormat>
  <Paragraphs>142</Paragraphs>
  <Slides>17</Slides>
  <Notes>13</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Presentation3</vt:lpstr>
      <vt:lpstr>OMNOMNOM: Machine-Assisted Cooking</vt:lpstr>
      <vt:lpstr>Outline</vt:lpstr>
      <vt:lpstr>Motivations</vt:lpstr>
      <vt:lpstr>Objectives</vt:lpstr>
      <vt:lpstr>Preliminary Results</vt:lpstr>
      <vt:lpstr>Initial Paper Prototypes</vt:lpstr>
      <vt:lpstr>User Study</vt:lpstr>
      <vt:lpstr>User Study: Subject 1</vt:lpstr>
      <vt:lpstr>User Study: Subject 2</vt:lpstr>
      <vt:lpstr>User Study: Subject 3</vt:lpstr>
      <vt:lpstr>Common Challenges</vt:lpstr>
      <vt:lpstr>System Design (Interface Design)</vt:lpstr>
      <vt:lpstr>System Design (Interface Design)</vt:lpstr>
      <vt:lpstr>System Design (Ideal Architecture)</vt:lpstr>
      <vt:lpstr>System Design (Target Architecture)</vt:lpstr>
      <vt:lpstr>System Design (Target Platforms)</vt:lpstr>
      <vt:lpstr>Next Steps</vt:lpstr>
    </vt:vector>
  </TitlesOfParts>
  <Company>MIT Lincoln Laboratory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Machine Learning</dc:title>
  <dc:creator>Authorized User</dc:creator>
  <cp:lastModifiedBy>Miriam</cp:lastModifiedBy>
  <cp:revision>2027</cp:revision>
  <dcterms:created xsi:type="dcterms:W3CDTF">2014-08-01T14:38:45Z</dcterms:created>
  <dcterms:modified xsi:type="dcterms:W3CDTF">2014-11-20T00:46:18Z</dcterms:modified>
</cp:coreProperties>
</file>

<file path=docProps/thumbnail.jpeg>
</file>